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78" r:id="rId7"/>
    <p:sldId id="265" r:id="rId8"/>
    <p:sldId id="266" r:id="rId9"/>
    <p:sldId id="269" r:id="rId10"/>
    <p:sldId id="270" r:id="rId11"/>
    <p:sldId id="260" r:id="rId12"/>
    <p:sldId id="257" r:id="rId13"/>
    <p:sldId id="267" r:id="rId14"/>
    <p:sldId id="268" r:id="rId15"/>
    <p:sldId id="271" r:id="rId16"/>
    <p:sldId id="263" r:id="rId17"/>
    <p:sldId id="279" r:id="rId18"/>
    <p:sldId id="276" r:id="rId19"/>
    <p:sldId id="277" r:id="rId20"/>
    <p:sldId id="272" r:id="rId21"/>
    <p:sldId id="261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D6027-8EB5-40DA-8284-404B8A97F0F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8EBE93-231C-472A-AC95-FE7B0D0FFD8A}">
      <dgm:prSet/>
      <dgm:spPr/>
      <dgm:t>
        <a:bodyPr/>
        <a:lstStyle/>
        <a:p>
          <a:r>
            <a:rPr lang="pl-PL"/>
            <a:t>Maksymalny zasięg strzału:</a:t>
          </a:r>
          <a:endParaRPr lang="en-US"/>
        </a:p>
      </dgm:t>
    </dgm:pt>
    <dgm:pt modelId="{CE1215A2-02F4-4FDC-87A4-71A69D2F9576}" type="parTrans" cxnId="{AB51B683-CE58-41E3-831F-F3F2D504672E}">
      <dgm:prSet/>
      <dgm:spPr/>
      <dgm:t>
        <a:bodyPr/>
        <a:lstStyle/>
        <a:p>
          <a:endParaRPr lang="en-US"/>
        </a:p>
      </dgm:t>
    </dgm:pt>
    <dgm:pt modelId="{5B335431-5218-41CC-9E58-42CB40493EF8}" type="sibTrans" cxnId="{AB51B683-CE58-41E3-831F-F3F2D504672E}">
      <dgm:prSet/>
      <dgm:spPr/>
      <dgm:t>
        <a:bodyPr/>
        <a:lstStyle/>
        <a:p>
          <a:endParaRPr lang="en-US"/>
        </a:p>
      </dgm:t>
    </dgm:pt>
    <dgm:pt modelId="{985B7293-6C95-4B6D-AA9D-B5078395C7B3}">
      <dgm:prSet custT="1"/>
      <dgm:spPr/>
      <dgm:t>
        <a:bodyPr/>
        <a:lstStyle/>
        <a:p>
          <a:r>
            <a:rPr lang="pl-PL" sz="1400" dirty="0"/>
            <a:t>śrut/ kula z broni </a:t>
          </a:r>
          <a:r>
            <a:rPr lang="pl-PL" sz="1400" dirty="0" err="1"/>
            <a:t>gładkoluf</a:t>
          </a:r>
          <a:r>
            <a:rPr lang="pl-PL" sz="1400" dirty="0"/>
            <a:t>.: 40 m</a:t>
          </a:r>
          <a:endParaRPr lang="en-US" sz="1400" dirty="0"/>
        </a:p>
      </dgm:t>
    </dgm:pt>
    <dgm:pt modelId="{97C55AB1-AB41-4BDB-B074-3284C9A46E49}" type="parTrans" cxnId="{BC4BB73C-F835-4902-8CDF-3A38E12E530E}">
      <dgm:prSet/>
      <dgm:spPr/>
      <dgm:t>
        <a:bodyPr/>
        <a:lstStyle/>
        <a:p>
          <a:endParaRPr lang="en-US"/>
        </a:p>
      </dgm:t>
    </dgm:pt>
    <dgm:pt modelId="{EF259D03-F2E2-435C-AFFC-7C1462A254AF}" type="sibTrans" cxnId="{BC4BB73C-F835-4902-8CDF-3A38E12E530E}">
      <dgm:prSet/>
      <dgm:spPr/>
      <dgm:t>
        <a:bodyPr/>
        <a:lstStyle/>
        <a:p>
          <a:endParaRPr lang="en-US"/>
        </a:p>
      </dgm:t>
    </dgm:pt>
    <dgm:pt modelId="{27C377CB-D404-4015-B99E-EE2C425F34C7}">
      <dgm:prSet custT="1"/>
      <dgm:spPr/>
      <dgm:t>
        <a:bodyPr/>
        <a:lstStyle/>
        <a:p>
          <a:r>
            <a:rPr lang="pl-PL" sz="1400" dirty="0"/>
            <a:t>broń gwint. przyrządy otwarte: 100m</a:t>
          </a:r>
          <a:endParaRPr lang="en-US" sz="1400" dirty="0"/>
        </a:p>
      </dgm:t>
    </dgm:pt>
    <dgm:pt modelId="{46AB7B34-0212-4849-93E5-59375F1E9785}" type="parTrans" cxnId="{B65E8176-E0F9-4F1E-B5A5-95BB10E430BC}">
      <dgm:prSet/>
      <dgm:spPr/>
      <dgm:t>
        <a:bodyPr/>
        <a:lstStyle/>
        <a:p>
          <a:endParaRPr lang="en-US"/>
        </a:p>
      </dgm:t>
    </dgm:pt>
    <dgm:pt modelId="{8D439B7A-E4B9-434D-B353-6060DD45CF95}" type="sibTrans" cxnId="{B65E8176-E0F9-4F1E-B5A5-95BB10E430BC}">
      <dgm:prSet/>
      <dgm:spPr/>
      <dgm:t>
        <a:bodyPr/>
        <a:lstStyle/>
        <a:p>
          <a:endParaRPr lang="en-US"/>
        </a:p>
      </dgm:t>
    </dgm:pt>
    <dgm:pt modelId="{1ED9279D-51F3-4696-B1BA-0855BE2793FE}">
      <dgm:prSet custT="1"/>
      <dgm:spPr/>
      <dgm:t>
        <a:bodyPr/>
        <a:lstStyle/>
        <a:p>
          <a:r>
            <a:rPr lang="pl-PL" sz="1400" dirty="0"/>
            <a:t>broń gwintowana – optyka: 200 m</a:t>
          </a:r>
          <a:endParaRPr lang="en-US" sz="1400" dirty="0"/>
        </a:p>
      </dgm:t>
    </dgm:pt>
    <dgm:pt modelId="{C5CB503A-945C-404D-9E11-5A958FBECB9C}" type="parTrans" cxnId="{95298CC6-8520-4814-8BF4-4A5458650154}">
      <dgm:prSet/>
      <dgm:spPr/>
      <dgm:t>
        <a:bodyPr/>
        <a:lstStyle/>
        <a:p>
          <a:endParaRPr lang="en-US"/>
        </a:p>
      </dgm:t>
    </dgm:pt>
    <dgm:pt modelId="{CBD5907E-AECC-4E74-A831-4D6144994413}" type="sibTrans" cxnId="{95298CC6-8520-4814-8BF4-4A5458650154}">
      <dgm:prSet/>
      <dgm:spPr/>
      <dgm:t>
        <a:bodyPr/>
        <a:lstStyle/>
        <a:p>
          <a:endParaRPr lang="en-US"/>
        </a:p>
      </dgm:t>
    </dgm:pt>
    <dgm:pt modelId="{45EAF142-CF75-4057-B0B1-D5F5FE05E283}">
      <dgm:prSet/>
      <dgm:spPr/>
      <dgm:t>
        <a:bodyPr/>
        <a:lstStyle/>
        <a:p>
          <a:r>
            <a:rPr lang="pl-PL"/>
            <a:t>Zakaz strzałów w kierunku ludzi, budynków, pojazdów, dróg, wierzchołków wzniesień.</a:t>
          </a:r>
          <a:endParaRPr lang="en-US"/>
        </a:p>
      </dgm:t>
    </dgm:pt>
    <dgm:pt modelId="{09896D4D-486B-4FF9-8781-BBA974C34A8C}" type="parTrans" cxnId="{0DC1B12B-3050-4269-8F62-C13C5BF52A75}">
      <dgm:prSet/>
      <dgm:spPr/>
      <dgm:t>
        <a:bodyPr/>
        <a:lstStyle/>
        <a:p>
          <a:endParaRPr lang="en-US"/>
        </a:p>
      </dgm:t>
    </dgm:pt>
    <dgm:pt modelId="{C76C2B50-F161-480F-80F9-78F973996C90}" type="sibTrans" cxnId="{0DC1B12B-3050-4269-8F62-C13C5BF52A75}">
      <dgm:prSet/>
      <dgm:spPr/>
      <dgm:t>
        <a:bodyPr/>
        <a:lstStyle/>
        <a:p>
          <a:endParaRPr lang="en-US"/>
        </a:p>
      </dgm:t>
    </dgm:pt>
    <dgm:pt modelId="{3BF26D93-54FA-4DEB-BE0D-93DCDB3E1B2E}">
      <dgm:prSet/>
      <dgm:spPr/>
      <dgm:t>
        <a:bodyPr/>
        <a:lstStyle/>
        <a:p>
          <a:r>
            <a:rPr lang="pl-PL"/>
            <a:t>Zabrania się strzelania do zwierzyny w odległości mniejszej niż 500 m od miejsca zebrań publicznych w czasie ich trwania</a:t>
          </a:r>
          <a:endParaRPr lang="en-US"/>
        </a:p>
      </dgm:t>
    </dgm:pt>
    <dgm:pt modelId="{4E152755-908D-4047-AC79-51899B769734}" type="parTrans" cxnId="{E3E07B5A-E7AA-4726-BAF4-97F8D7419916}">
      <dgm:prSet/>
      <dgm:spPr/>
      <dgm:t>
        <a:bodyPr/>
        <a:lstStyle/>
        <a:p>
          <a:endParaRPr lang="en-US"/>
        </a:p>
      </dgm:t>
    </dgm:pt>
    <dgm:pt modelId="{AB4B0FC2-722B-4417-98DE-9D8F593CB212}" type="sibTrans" cxnId="{E3E07B5A-E7AA-4726-BAF4-97F8D7419916}">
      <dgm:prSet/>
      <dgm:spPr/>
      <dgm:t>
        <a:bodyPr/>
        <a:lstStyle/>
        <a:p>
          <a:endParaRPr lang="en-US"/>
        </a:p>
      </dgm:t>
    </dgm:pt>
    <dgm:pt modelId="{67946D3F-3E98-4DDE-AF3C-407E635DBF2D}">
      <dgm:prSet/>
      <dgm:spPr/>
      <dgm:t>
        <a:bodyPr/>
        <a:lstStyle/>
        <a:p>
          <a:r>
            <a:rPr lang="pl-PL" dirty="0"/>
            <a:t>Zabrania się strzelania w odległości mniejszej niż 150 m od zabudowań mieszkalnych</a:t>
          </a:r>
          <a:endParaRPr lang="en-US" dirty="0"/>
        </a:p>
      </dgm:t>
    </dgm:pt>
    <dgm:pt modelId="{778224DE-06E0-4572-B0E4-B62C439908E6}" type="parTrans" cxnId="{7D17B3B0-08A5-4901-99B9-1FD3EB456728}">
      <dgm:prSet/>
      <dgm:spPr/>
      <dgm:t>
        <a:bodyPr/>
        <a:lstStyle/>
        <a:p>
          <a:endParaRPr lang="en-US"/>
        </a:p>
      </dgm:t>
    </dgm:pt>
    <dgm:pt modelId="{D2E77826-AA8A-4635-93FB-748C4CAC6B0A}" type="sibTrans" cxnId="{7D17B3B0-08A5-4901-99B9-1FD3EB456728}">
      <dgm:prSet/>
      <dgm:spPr/>
      <dgm:t>
        <a:bodyPr/>
        <a:lstStyle/>
        <a:p>
          <a:endParaRPr lang="en-US"/>
        </a:p>
      </dgm:t>
    </dgm:pt>
    <dgm:pt modelId="{12B7D0FC-794C-4FAB-BB1C-A4A504DCD9CD}" type="pres">
      <dgm:prSet presAssocID="{CF0D6027-8EB5-40DA-8284-404B8A97F0FB}" presName="Name0" presStyleCnt="0">
        <dgm:presLayoutVars>
          <dgm:dir/>
          <dgm:animLvl val="lvl"/>
          <dgm:resizeHandles val="exact"/>
        </dgm:presLayoutVars>
      </dgm:prSet>
      <dgm:spPr/>
    </dgm:pt>
    <dgm:pt modelId="{CC969F86-5A12-4EBE-AEBC-D8CA1E091547}" type="pres">
      <dgm:prSet presAssocID="{67946D3F-3E98-4DDE-AF3C-407E635DBF2D}" presName="boxAndChildren" presStyleCnt="0"/>
      <dgm:spPr/>
    </dgm:pt>
    <dgm:pt modelId="{D08DF437-A57D-4D86-B200-71BA671CA825}" type="pres">
      <dgm:prSet presAssocID="{67946D3F-3E98-4DDE-AF3C-407E635DBF2D}" presName="parentTextBox" presStyleLbl="node1" presStyleIdx="0" presStyleCnt="4"/>
      <dgm:spPr/>
    </dgm:pt>
    <dgm:pt modelId="{4133CC9A-90E3-4CAC-9FB6-B082BF534248}" type="pres">
      <dgm:prSet presAssocID="{AB4B0FC2-722B-4417-98DE-9D8F593CB212}" presName="sp" presStyleCnt="0"/>
      <dgm:spPr/>
    </dgm:pt>
    <dgm:pt modelId="{35A7194C-238B-4C96-9724-F520B93F9DC6}" type="pres">
      <dgm:prSet presAssocID="{3BF26D93-54FA-4DEB-BE0D-93DCDB3E1B2E}" presName="arrowAndChildren" presStyleCnt="0"/>
      <dgm:spPr/>
    </dgm:pt>
    <dgm:pt modelId="{BDC705BC-87FD-4313-9E61-2F024BC06475}" type="pres">
      <dgm:prSet presAssocID="{3BF26D93-54FA-4DEB-BE0D-93DCDB3E1B2E}" presName="parentTextArrow" presStyleLbl="node1" presStyleIdx="1" presStyleCnt="4"/>
      <dgm:spPr/>
    </dgm:pt>
    <dgm:pt modelId="{D08DA0C6-2E25-454D-A4BE-4F03EA6AC499}" type="pres">
      <dgm:prSet presAssocID="{C76C2B50-F161-480F-80F9-78F973996C90}" presName="sp" presStyleCnt="0"/>
      <dgm:spPr/>
    </dgm:pt>
    <dgm:pt modelId="{6898F576-0E05-45F6-A762-23F89DFF07EA}" type="pres">
      <dgm:prSet presAssocID="{45EAF142-CF75-4057-B0B1-D5F5FE05E283}" presName="arrowAndChildren" presStyleCnt="0"/>
      <dgm:spPr/>
    </dgm:pt>
    <dgm:pt modelId="{60ABBEC3-E5AB-4EE9-BAF2-A2F1DA2EF635}" type="pres">
      <dgm:prSet presAssocID="{45EAF142-CF75-4057-B0B1-D5F5FE05E283}" presName="parentTextArrow" presStyleLbl="node1" presStyleIdx="2" presStyleCnt="4"/>
      <dgm:spPr/>
    </dgm:pt>
    <dgm:pt modelId="{E44F4415-33C5-421D-BBB6-C5038AA38AF1}" type="pres">
      <dgm:prSet presAssocID="{5B335431-5218-41CC-9E58-42CB40493EF8}" presName="sp" presStyleCnt="0"/>
      <dgm:spPr/>
    </dgm:pt>
    <dgm:pt modelId="{E6F98457-3329-43CD-90C4-A9A8908CDD75}" type="pres">
      <dgm:prSet presAssocID="{9B8EBE93-231C-472A-AC95-FE7B0D0FFD8A}" presName="arrowAndChildren" presStyleCnt="0"/>
      <dgm:spPr/>
    </dgm:pt>
    <dgm:pt modelId="{74E8D4BC-4174-4401-ADD7-22737E668695}" type="pres">
      <dgm:prSet presAssocID="{9B8EBE93-231C-472A-AC95-FE7B0D0FFD8A}" presName="parentTextArrow" presStyleLbl="node1" presStyleIdx="2" presStyleCnt="4"/>
      <dgm:spPr/>
    </dgm:pt>
    <dgm:pt modelId="{E8BA7537-9267-4B77-A193-94FE4EAAA286}" type="pres">
      <dgm:prSet presAssocID="{9B8EBE93-231C-472A-AC95-FE7B0D0FFD8A}" presName="arrow" presStyleLbl="node1" presStyleIdx="3" presStyleCnt="4"/>
      <dgm:spPr/>
    </dgm:pt>
    <dgm:pt modelId="{88E7CC1C-90DB-454E-96C3-33E0945205E2}" type="pres">
      <dgm:prSet presAssocID="{9B8EBE93-231C-472A-AC95-FE7B0D0FFD8A}" presName="descendantArrow" presStyleCnt="0"/>
      <dgm:spPr/>
    </dgm:pt>
    <dgm:pt modelId="{04C4FDC7-0623-46EA-AEA1-A087DEC540BD}" type="pres">
      <dgm:prSet presAssocID="{985B7293-6C95-4B6D-AA9D-B5078395C7B3}" presName="childTextArrow" presStyleLbl="fgAccFollowNode1" presStyleIdx="0" presStyleCnt="3">
        <dgm:presLayoutVars>
          <dgm:bulletEnabled val="1"/>
        </dgm:presLayoutVars>
      </dgm:prSet>
      <dgm:spPr/>
    </dgm:pt>
    <dgm:pt modelId="{2FD95A9A-8EA7-48D5-8305-56E3D3B7A71B}" type="pres">
      <dgm:prSet presAssocID="{27C377CB-D404-4015-B99E-EE2C425F34C7}" presName="childTextArrow" presStyleLbl="fgAccFollowNode1" presStyleIdx="1" presStyleCnt="3">
        <dgm:presLayoutVars>
          <dgm:bulletEnabled val="1"/>
        </dgm:presLayoutVars>
      </dgm:prSet>
      <dgm:spPr/>
    </dgm:pt>
    <dgm:pt modelId="{1D394903-2224-40BD-93C0-FA87D1EA3E87}" type="pres">
      <dgm:prSet presAssocID="{1ED9279D-51F3-4696-B1BA-0855BE2793FE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2740521A-2D08-4D8E-B9BB-95C26ED6F997}" type="presOf" srcId="{CF0D6027-8EB5-40DA-8284-404B8A97F0FB}" destId="{12B7D0FC-794C-4FAB-BB1C-A4A504DCD9CD}" srcOrd="0" destOrd="0" presId="urn:microsoft.com/office/officeart/2005/8/layout/process4"/>
    <dgm:cxn modelId="{BEB9771D-5DC9-49F7-B3FF-68F9885D79F0}" type="presOf" srcId="{45EAF142-CF75-4057-B0B1-D5F5FE05E283}" destId="{60ABBEC3-E5AB-4EE9-BAF2-A2F1DA2EF635}" srcOrd="0" destOrd="0" presId="urn:microsoft.com/office/officeart/2005/8/layout/process4"/>
    <dgm:cxn modelId="{8A6C1024-A1FC-471C-A85D-66F3F74A143A}" type="presOf" srcId="{3BF26D93-54FA-4DEB-BE0D-93DCDB3E1B2E}" destId="{BDC705BC-87FD-4313-9E61-2F024BC06475}" srcOrd="0" destOrd="0" presId="urn:microsoft.com/office/officeart/2005/8/layout/process4"/>
    <dgm:cxn modelId="{0DC1B12B-3050-4269-8F62-C13C5BF52A75}" srcId="{CF0D6027-8EB5-40DA-8284-404B8A97F0FB}" destId="{45EAF142-CF75-4057-B0B1-D5F5FE05E283}" srcOrd="1" destOrd="0" parTransId="{09896D4D-486B-4FF9-8781-BBA974C34A8C}" sibTransId="{C76C2B50-F161-480F-80F9-78F973996C90}"/>
    <dgm:cxn modelId="{BC4BB73C-F835-4902-8CDF-3A38E12E530E}" srcId="{9B8EBE93-231C-472A-AC95-FE7B0D0FFD8A}" destId="{985B7293-6C95-4B6D-AA9D-B5078395C7B3}" srcOrd="0" destOrd="0" parTransId="{97C55AB1-AB41-4BDB-B074-3284C9A46E49}" sibTransId="{EF259D03-F2E2-435C-AFFC-7C1462A254AF}"/>
    <dgm:cxn modelId="{4A44F841-4BD8-4E5A-B6C6-9FE3E8991876}" type="presOf" srcId="{9B8EBE93-231C-472A-AC95-FE7B0D0FFD8A}" destId="{E8BA7537-9267-4B77-A193-94FE4EAAA286}" srcOrd="1" destOrd="0" presId="urn:microsoft.com/office/officeart/2005/8/layout/process4"/>
    <dgm:cxn modelId="{B65E8176-E0F9-4F1E-B5A5-95BB10E430BC}" srcId="{9B8EBE93-231C-472A-AC95-FE7B0D0FFD8A}" destId="{27C377CB-D404-4015-B99E-EE2C425F34C7}" srcOrd="1" destOrd="0" parTransId="{46AB7B34-0212-4849-93E5-59375F1E9785}" sibTransId="{8D439B7A-E4B9-434D-B353-6060DD45CF95}"/>
    <dgm:cxn modelId="{E3E07B5A-E7AA-4726-BAF4-97F8D7419916}" srcId="{CF0D6027-8EB5-40DA-8284-404B8A97F0FB}" destId="{3BF26D93-54FA-4DEB-BE0D-93DCDB3E1B2E}" srcOrd="2" destOrd="0" parTransId="{4E152755-908D-4047-AC79-51899B769734}" sibTransId="{AB4B0FC2-722B-4417-98DE-9D8F593CB212}"/>
    <dgm:cxn modelId="{AB51B683-CE58-41E3-831F-F3F2D504672E}" srcId="{CF0D6027-8EB5-40DA-8284-404B8A97F0FB}" destId="{9B8EBE93-231C-472A-AC95-FE7B0D0FFD8A}" srcOrd="0" destOrd="0" parTransId="{CE1215A2-02F4-4FDC-87A4-71A69D2F9576}" sibTransId="{5B335431-5218-41CC-9E58-42CB40493EF8}"/>
    <dgm:cxn modelId="{43D83A88-42FE-4332-A652-2065BFC3D801}" type="presOf" srcId="{985B7293-6C95-4B6D-AA9D-B5078395C7B3}" destId="{04C4FDC7-0623-46EA-AEA1-A087DEC540BD}" srcOrd="0" destOrd="0" presId="urn:microsoft.com/office/officeart/2005/8/layout/process4"/>
    <dgm:cxn modelId="{50BF219C-B8C9-4A5A-921F-280C95FC2A34}" type="presOf" srcId="{67946D3F-3E98-4DDE-AF3C-407E635DBF2D}" destId="{D08DF437-A57D-4D86-B200-71BA671CA825}" srcOrd="0" destOrd="0" presId="urn:microsoft.com/office/officeart/2005/8/layout/process4"/>
    <dgm:cxn modelId="{7D17B3B0-08A5-4901-99B9-1FD3EB456728}" srcId="{CF0D6027-8EB5-40DA-8284-404B8A97F0FB}" destId="{67946D3F-3E98-4DDE-AF3C-407E635DBF2D}" srcOrd="3" destOrd="0" parTransId="{778224DE-06E0-4572-B0E4-B62C439908E6}" sibTransId="{D2E77826-AA8A-4635-93FB-748C4CAC6B0A}"/>
    <dgm:cxn modelId="{255B3CB7-71DE-4FA5-93F6-97C59C5F1568}" type="presOf" srcId="{1ED9279D-51F3-4696-B1BA-0855BE2793FE}" destId="{1D394903-2224-40BD-93C0-FA87D1EA3E87}" srcOrd="0" destOrd="0" presId="urn:microsoft.com/office/officeart/2005/8/layout/process4"/>
    <dgm:cxn modelId="{D560A1B7-BEBC-4644-8796-16F343C0637A}" type="presOf" srcId="{27C377CB-D404-4015-B99E-EE2C425F34C7}" destId="{2FD95A9A-8EA7-48D5-8305-56E3D3B7A71B}" srcOrd="0" destOrd="0" presId="urn:microsoft.com/office/officeart/2005/8/layout/process4"/>
    <dgm:cxn modelId="{8D3EC4B7-877F-43B8-B684-39AB9B34BB1D}" type="presOf" srcId="{9B8EBE93-231C-472A-AC95-FE7B0D0FFD8A}" destId="{74E8D4BC-4174-4401-ADD7-22737E668695}" srcOrd="0" destOrd="0" presId="urn:microsoft.com/office/officeart/2005/8/layout/process4"/>
    <dgm:cxn modelId="{95298CC6-8520-4814-8BF4-4A5458650154}" srcId="{9B8EBE93-231C-472A-AC95-FE7B0D0FFD8A}" destId="{1ED9279D-51F3-4696-B1BA-0855BE2793FE}" srcOrd="2" destOrd="0" parTransId="{C5CB503A-945C-404D-9E11-5A958FBECB9C}" sibTransId="{CBD5907E-AECC-4E74-A831-4D6144994413}"/>
    <dgm:cxn modelId="{75743EAF-B229-4B98-ADA0-112023BE1F1F}" type="presParOf" srcId="{12B7D0FC-794C-4FAB-BB1C-A4A504DCD9CD}" destId="{CC969F86-5A12-4EBE-AEBC-D8CA1E091547}" srcOrd="0" destOrd="0" presId="urn:microsoft.com/office/officeart/2005/8/layout/process4"/>
    <dgm:cxn modelId="{EEBB787C-5C22-4C8E-B026-7834F61BD753}" type="presParOf" srcId="{CC969F86-5A12-4EBE-AEBC-D8CA1E091547}" destId="{D08DF437-A57D-4D86-B200-71BA671CA825}" srcOrd="0" destOrd="0" presId="urn:microsoft.com/office/officeart/2005/8/layout/process4"/>
    <dgm:cxn modelId="{6FDE5830-4620-4B2B-9EB3-F728E821B83A}" type="presParOf" srcId="{12B7D0FC-794C-4FAB-BB1C-A4A504DCD9CD}" destId="{4133CC9A-90E3-4CAC-9FB6-B082BF534248}" srcOrd="1" destOrd="0" presId="urn:microsoft.com/office/officeart/2005/8/layout/process4"/>
    <dgm:cxn modelId="{D8D93FE5-2460-48AA-B3F2-154008EDC050}" type="presParOf" srcId="{12B7D0FC-794C-4FAB-BB1C-A4A504DCD9CD}" destId="{35A7194C-238B-4C96-9724-F520B93F9DC6}" srcOrd="2" destOrd="0" presId="urn:microsoft.com/office/officeart/2005/8/layout/process4"/>
    <dgm:cxn modelId="{0844F639-5D3F-427A-B22E-B3A126884EEE}" type="presParOf" srcId="{35A7194C-238B-4C96-9724-F520B93F9DC6}" destId="{BDC705BC-87FD-4313-9E61-2F024BC06475}" srcOrd="0" destOrd="0" presId="urn:microsoft.com/office/officeart/2005/8/layout/process4"/>
    <dgm:cxn modelId="{3ECF5BD2-DC43-410C-B10E-628826F73EA1}" type="presParOf" srcId="{12B7D0FC-794C-4FAB-BB1C-A4A504DCD9CD}" destId="{D08DA0C6-2E25-454D-A4BE-4F03EA6AC499}" srcOrd="3" destOrd="0" presId="urn:microsoft.com/office/officeart/2005/8/layout/process4"/>
    <dgm:cxn modelId="{6D82DC19-5B31-4814-AFD4-BC038E4E4E82}" type="presParOf" srcId="{12B7D0FC-794C-4FAB-BB1C-A4A504DCD9CD}" destId="{6898F576-0E05-45F6-A762-23F89DFF07EA}" srcOrd="4" destOrd="0" presId="urn:microsoft.com/office/officeart/2005/8/layout/process4"/>
    <dgm:cxn modelId="{AD2DFE35-406D-4ABA-87AA-258846417A23}" type="presParOf" srcId="{6898F576-0E05-45F6-A762-23F89DFF07EA}" destId="{60ABBEC3-E5AB-4EE9-BAF2-A2F1DA2EF635}" srcOrd="0" destOrd="0" presId="urn:microsoft.com/office/officeart/2005/8/layout/process4"/>
    <dgm:cxn modelId="{E8C32172-FB0A-4352-9BBE-1230EB09257B}" type="presParOf" srcId="{12B7D0FC-794C-4FAB-BB1C-A4A504DCD9CD}" destId="{E44F4415-33C5-421D-BBB6-C5038AA38AF1}" srcOrd="5" destOrd="0" presId="urn:microsoft.com/office/officeart/2005/8/layout/process4"/>
    <dgm:cxn modelId="{1259EC5B-8E16-41A1-85A6-83900A5C0EEE}" type="presParOf" srcId="{12B7D0FC-794C-4FAB-BB1C-A4A504DCD9CD}" destId="{E6F98457-3329-43CD-90C4-A9A8908CDD75}" srcOrd="6" destOrd="0" presId="urn:microsoft.com/office/officeart/2005/8/layout/process4"/>
    <dgm:cxn modelId="{11C54160-FD8E-471D-9C1D-368382DD69E8}" type="presParOf" srcId="{E6F98457-3329-43CD-90C4-A9A8908CDD75}" destId="{74E8D4BC-4174-4401-ADD7-22737E668695}" srcOrd="0" destOrd="0" presId="urn:microsoft.com/office/officeart/2005/8/layout/process4"/>
    <dgm:cxn modelId="{CF8FCF5B-5E7A-48E9-B326-F32C2CEDE683}" type="presParOf" srcId="{E6F98457-3329-43CD-90C4-A9A8908CDD75}" destId="{E8BA7537-9267-4B77-A193-94FE4EAAA286}" srcOrd="1" destOrd="0" presId="urn:microsoft.com/office/officeart/2005/8/layout/process4"/>
    <dgm:cxn modelId="{57CF33DE-A672-42B0-8197-23DDD52A19D9}" type="presParOf" srcId="{E6F98457-3329-43CD-90C4-A9A8908CDD75}" destId="{88E7CC1C-90DB-454E-96C3-33E0945205E2}" srcOrd="2" destOrd="0" presId="urn:microsoft.com/office/officeart/2005/8/layout/process4"/>
    <dgm:cxn modelId="{A9E35E20-A66D-4048-BB6A-5CD147CF76BC}" type="presParOf" srcId="{88E7CC1C-90DB-454E-96C3-33E0945205E2}" destId="{04C4FDC7-0623-46EA-AEA1-A087DEC540BD}" srcOrd="0" destOrd="0" presId="urn:microsoft.com/office/officeart/2005/8/layout/process4"/>
    <dgm:cxn modelId="{65DA449D-946B-45BD-87A5-A69F46C28B38}" type="presParOf" srcId="{88E7CC1C-90DB-454E-96C3-33E0945205E2}" destId="{2FD95A9A-8EA7-48D5-8305-56E3D3B7A71B}" srcOrd="1" destOrd="0" presId="urn:microsoft.com/office/officeart/2005/8/layout/process4"/>
    <dgm:cxn modelId="{8466553A-F3DD-4731-9B31-6B50562DEC8B}" type="presParOf" srcId="{88E7CC1C-90DB-454E-96C3-33E0945205E2}" destId="{1D394903-2224-40BD-93C0-FA87D1EA3E8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DF437-A57D-4D86-B200-71BA671CA825}">
      <dsp:nvSpPr>
        <dsp:cNvPr id="0" name=""/>
        <dsp:cNvSpPr/>
      </dsp:nvSpPr>
      <dsp:spPr>
        <a:xfrm>
          <a:off x="0" y="4657369"/>
          <a:ext cx="5811128" cy="10189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Zabrania się strzelania w odległości mniejszej niż 150 m od zabudowań mieszkalnych</a:t>
          </a:r>
          <a:endParaRPr lang="en-US" sz="1800" kern="1200" dirty="0"/>
        </a:p>
      </dsp:txBody>
      <dsp:txXfrm>
        <a:off x="0" y="4657369"/>
        <a:ext cx="5811128" cy="1018918"/>
      </dsp:txXfrm>
    </dsp:sp>
    <dsp:sp modelId="{BDC705BC-87FD-4313-9E61-2F024BC06475}">
      <dsp:nvSpPr>
        <dsp:cNvPr id="0" name=""/>
        <dsp:cNvSpPr/>
      </dsp:nvSpPr>
      <dsp:spPr>
        <a:xfrm rot="10800000">
          <a:off x="0" y="3105556"/>
          <a:ext cx="5811128" cy="1567096"/>
        </a:xfrm>
        <a:prstGeom prst="upArrowCallou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Zabrania się strzelania do zwierzyny w odległości mniejszej niż 500 m od miejsca zebrań publicznych w czasie ich trwania</a:t>
          </a:r>
          <a:endParaRPr lang="en-US" sz="1800" kern="1200"/>
        </a:p>
      </dsp:txBody>
      <dsp:txXfrm rot="10800000">
        <a:off x="0" y="3105556"/>
        <a:ext cx="5811128" cy="1018252"/>
      </dsp:txXfrm>
    </dsp:sp>
    <dsp:sp modelId="{60ABBEC3-E5AB-4EE9-BAF2-A2F1DA2EF635}">
      <dsp:nvSpPr>
        <dsp:cNvPr id="0" name=""/>
        <dsp:cNvSpPr/>
      </dsp:nvSpPr>
      <dsp:spPr>
        <a:xfrm rot="10800000">
          <a:off x="0" y="1553743"/>
          <a:ext cx="5811128" cy="1567096"/>
        </a:xfrm>
        <a:prstGeom prst="upArrowCallou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Zakaz strzałów w kierunku ludzi, budynków, pojazdów, dróg, wierzchołków wzniesień.</a:t>
          </a:r>
          <a:endParaRPr lang="en-US" sz="1800" kern="1200"/>
        </a:p>
      </dsp:txBody>
      <dsp:txXfrm rot="10800000">
        <a:off x="0" y="1553743"/>
        <a:ext cx="5811128" cy="1018252"/>
      </dsp:txXfrm>
    </dsp:sp>
    <dsp:sp modelId="{E8BA7537-9267-4B77-A193-94FE4EAAA286}">
      <dsp:nvSpPr>
        <dsp:cNvPr id="0" name=""/>
        <dsp:cNvSpPr/>
      </dsp:nvSpPr>
      <dsp:spPr>
        <a:xfrm rot="10800000">
          <a:off x="0" y="1930"/>
          <a:ext cx="5811128" cy="1567096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Maksymalny zasięg strzału:</a:t>
          </a:r>
          <a:endParaRPr lang="en-US" sz="1800" kern="1200"/>
        </a:p>
      </dsp:txBody>
      <dsp:txXfrm rot="-10800000">
        <a:off x="0" y="1930"/>
        <a:ext cx="5811128" cy="550051"/>
      </dsp:txXfrm>
    </dsp:sp>
    <dsp:sp modelId="{04C4FDC7-0623-46EA-AEA1-A087DEC540BD}">
      <dsp:nvSpPr>
        <dsp:cNvPr id="0" name=""/>
        <dsp:cNvSpPr/>
      </dsp:nvSpPr>
      <dsp:spPr>
        <a:xfrm>
          <a:off x="2837" y="551981"/>
          <a:ext cx="1935151" cy="4685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śrut/ kula z broni </a:t>
          </a:r>
          <a:r>
            <a:rPr lang="pl-PL" sz="1400" kern="1200" dirty="0" err="1"/>
            <a:t>gładkoluf</a:t>
          </a:r>
          <a:r>
            <a:rPr lang="pl-PL" sz="1400" kern="1200" dirty="0"/>
            <a:t>.: 40 m</a:t>
          </a:r>
          <a:endParaRPr lang="en-US" sz="1400" kern="1200" dirty="0"/>
        </a:p>
      </dsp:txBody>
      <dsp:txXfrm>
        <a:off x="2837" y="551981"/>
        <a:ext cx="1935151" cy="468561"/>
      </dsp:txXfrm>
    </dsp:sp>
    <dsp:sp modelId="{2FD95A9A-8EA7-48D5-8305-56E3D3B7A71B}">
      <dsp:nvSpPr>
        <dsp:cNvPr id="0" name=""/>
        <dsp:cNvSpPr/>
      </dsp:nvSpPr>
      <dsp:spPr>
        <a:xfrm>
          <a:off x="1937988" y="551981"/>
          <a:ext cx="1935151" cy="468561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broń gwint. przyrządy otwarte: 100m</a:t>
          </a:r>
          <a:endParaRPr lang="en-US" sz="1400" kern="1200" dirty="0"/>
        </a:p>
      </dsp:txBody>
      <dsp:txXfrm>
        <a:off x="1937988" y="551981"/>
        <a:ext cx="1935151" cy="468561"/>
      </dsp:txXfrm>
    </dsp:sp>
    <dsp:sp modelId="{1D394903-2224-40BD-93C0-FA87D1EA3E87}">
      <dsp:nvSpPr>
        <dsp:cNvPr id="0" name=""/>
        <dsp:cNvSpPr/>
      </dsp:nvSpPr>
      <dsp:spPr>
        <a:xfrm>
          <a:off x="3873139" y="551981"/>
          <a:ext cx="1935151" cy="468561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broń gwintowana – optyka: 200 m</a:t>
          </a:r>
          <a:endParaRPr lang="en-US" sz="1400" kern="1200" dirty="0"/>
        </a:p>
      </dsp:txBody>
      <dsp:txXfrm>
        <a:off x="3873139" y="551981"/>
        <a:ext cx="1935151" cy="468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1FC6-EA81-AE87-D4B2-E311B9D91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418AD6-9F42-6503-CEF2-FCD9DACDF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5F49C-0D72-A328-B3E4-85659BF0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514F4-2594-3684-AED5-525DF8BF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C7F1-05C6-3261-900A-AE69B921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96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76FA-8BC1-3EA6-6D1C-508F6646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33DE4-F68D-36CB-C7DE-4DBA75277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5E34F-4DF0-08AB-9E5D-D44F6B84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CC0EC-8F7F-05AA-7197-3B8A9180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8519B-B642-9B98-745C-179A230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873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72C7C-2041-90B5-A5AB-4809C1A0E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85EA2-4E18-208A-A6BC-5239945DA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74010-A10A-6878-320B-F438264A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81BD2-1275-32D9-941C-10717F01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BB330-0781-29E0-13A5-70C51C21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3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2790-8499-0380-F4F5-C1F181FA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4E92-42AD-4075-F948-440BD7A77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25657-92C4-65C8-7350-A10D5CA5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351C6-DA4F-5846-10BF-E71B4C25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56EEB-CA3E-3EEB-8A74-9019284C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40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9094-D657-7036-7929-7140AE49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ED4BF-A78C-12FF-4864-69072E766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74744-B107-1CE2-D657-C69D4854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48C63-DDCF-2BAD-4664-3FF8BCAB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C9CC8-C524-2A1D-7E06-53A59E6D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10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4F0C-F273-20C0-EF0A-AD6D69F0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70395-290B-5767-B311-DBEE87BED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18AF3-F329-8AAC-32A2-833040D8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3071A-38EE-08CC-8689-69DD9C62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2971F-544D-45CD-8BBF-D01EDFAA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030DE-B232-76CF-BA6D-719BE28F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11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447A-B2A1-C443-9F4C-D60944FB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44384-2EF9-A622-25AB-4C2EEB22A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9CE95-7902-18AC-238F-DD49EEE8A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215B3-C8C1-AABD-17E2-A4DE58B51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38D42-2F8F-D34F-CE68-94289EDC3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E1E936-FBCB-3C64-011C-70C5F4CC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6ED9D-C1E5-896E-92E4-D8BA463D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176423-BC16-A105-CF10-C7B990E7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93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27C7-7F88-6CA1-3438-4B37929C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7BA3C3-E4D2-E91B-1999-A8B260B9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58F76-229F-6E2F-ADC7-47DCE683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70655-38A3-31B7-A30A-755CB355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6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5A1E0-CBAD-E981-DF3C-135D5A36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DC21-5914-A91F-2134-C443E6E2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E6A9D-5A29-580E-A3B2-9C5F3DE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99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74FD3-A921-3593-5D1E-5D8F5D56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5125-E4B5-665C-35EC-0BC2709A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73CF3-E532-E380-D082-B6E77AA38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3061D-F209-3FF3-312B-4940D08D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BD734-0877-05E1-71FC-6A9F2CEF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21C5C-B479-4461-1E3D-80222BB2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81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C744-7F1E-44A5-A6D0-DABD8B55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746858-040B-B246-212E-77E32A503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51792-6879-4633-37E9-379BEC9F9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D3653-931D-74F7-19FA-7C478A80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4FA8C-F0AF-C15A-E2E1-CB4C4489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21735-5796-6023-EA9C-40B832A8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0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57A66A-BE23-8715-CF96-3FF97296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75B97-926F-542C-1530-393D7D5D0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85D62-24D3-000A-AD9C-A5F9F91A4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3FA8E8-5A2C-4443-B66E-FA091B987BD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D8A4A-EDA6-764F-B441-FAA0C7625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AC8B-F636-F984-F39E-071D76CF6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502FAC-C2EE-40AB-ABEE-76E57B0DD5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72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rifle&#10;&#10;AI-generated content may be incorrect.">
            <a:extLst>
              <a:ext uri="{FF2B5EF4-FFF2-40B4-BE49-F238E27FC236}">
                <a16:creationId xmlns:a16="http://schemas.microsoft.com/office/drawing/2014/main" id="{F9CBAE89-D279-2404-38AF-F5ECA98EC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4AAA1-8E54-7582-739A-9C0529EDC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pl-PL" sz="6600">
                <a:solidFill>
                  <a:schemeClr val="bg1"/>
                </a:solidFill>
              </a:rPr>
              <a:t>BEZPIECZEŃSTWO NA POLOWANIU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0D5D0-2484-9BF7-3FF8-5EF8EAB75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pl-PL">
                <a:solidFill>
                  <a:schemeClr val="bg1"/>
                </a:solidFill>
              </a:rPr>
              <a:t>ODPOWIEDZIALNOŚĆ. DYSCYPLINA. ROZSĄDEK</a:t>
            </a:r>
          </a:p>
        </p:txBody>
      </p:sp>
    </p:spTree>
    <p:extLst>
      <p:ext uri="{BB962C8B-B14F-4D97-AF65-F5344CB8AC3E}">
        <p14:creationId xmlns:p14="http://schemas.microsoft.com/office/powerpoint/2010/main" val="39504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AEADA-40D6-E11E-21D9-281F9C30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atellite view of a town&#10;&#10;AI-generated content may be incorrect.">
            <a:extLst>
              <a:ext uri="{FF2B5EF4-FFF2-40B4-BE49-F238E27FC236}">
                <a16:creationId xmlns:a16="http://schemas.microsoft.com/office/drawing/2014/main" id="{9D7C1917-3F76-74DE-D455-3DDEA3FD2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04" y="0"/>
            <a:ext cx="6975796" cy="6770914"/>
          </a:xfrm>
        </p:spPr>
      </p:pic>
    </p:spTree>
    <p:extLst>
      <p:ext uri="{BB962C8B-B14F-4D97-AF65-F5344CB8AC3E}">
        <p14:creationId xmlns:p14="http://schemas.microsoft.com/office/powerpoint/2010/main" val="133549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with dirt and trees&#10;&#10;AI-generated content may be incorrect.">
            <a:extLst>
              <a:ext uri="{FF2B5EF4-FFF2-40B4-BE49-F238E27FC236}">
                <a16:creationId xmlns:a16="http://schemas.microsoft.com/office/drawing/2014/main" id="{0B3DF6EC-8E44-EFA1-3855-4AEF0E8E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58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w standing on a grassy hill&#10;&#10;AI-generated content may be incorrect.">
            <a:extLst>
              <a:ext uri="{FF2B5EF4-FFF2-40B4-BE49-F238E27FC236}">
                <a16:creationId xmlns:a16="http://schemas.microsoft.com/office/drawing/2014/main" id="{DD28F6A9-4D0A-9E2F-4DF1-D0FF39471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83825-BC95-29E9-7C19-BB8B03A0677E}"/>
              </a:ext>
            </a:extLst>
          </p:cNvPr>
          <p:cNvSpPr txBox="1"/>
          <p:nvPr/>
        </p:nvSpPr>
        <p:spPr>
          <a:xfrm>
            <a:off x="5623560" y="3574626"/>
            <a:ext cx="64876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chemeClr val="bg1"/>
                </a:solidFill>
              </a:rPr>
              <a:t>KULOCHWYT I ZASADY CELOWANIA</a:t>
            </a:r>
          </a:p>
          <a:p>
            <a:pPr>
              <a:buNone/>
            </a:pPr>
            <a:endParaRPr lang="pl-PL" sz="20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sz="2000" b="1" dirty="0">
                <a:solidFill>
                  <a:schemeClr val="bg1"/>
                </a:solidFill>
              </a:rPr>
              <a:t>Nie celuje się i nie strzela się do zwierzyny, jeżeli: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- na linii strzału znajdują się myśliwi lub inne osoby albo zwierzęta gospodarskie, budynki lub pojazdy, a odległość od nich nie gwarantuje warunków bezpiecznego strzału;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- zwierzyna znajduje się na szczytach wzniesień;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- zwierzyna znajduje się w odległości mniejszej niż 200 metrów od pracujących maszyn rolniczych.</a:t>
            </a:r>
          </a:p>
        </p:txBody>
      </p:sp>
    </p:spTree>
    <p:extLst>
      <p:ext uri="{BB962C8B-B14F-4D97-AF65-F5344CB8AC3E}">
        <p14:creationId xmlns:p14="http://schemas.microsoft.com/office/powerpoint/2010/main" val="186300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3BD8E-5F58-147F-1587-EC8A957E3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4393-A76B-9E12-58A4-B6AE024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POLOWANIA ZBIOROWE</a:t>
            </a:r>
            <a:br>
              <a:rPr lang="pl-PL" dirty="0"/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2BBB-8AA3-9C85-EA5C-9B447E31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825625"/>
            <a:ext cx="11503152" cy="43513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pl-PL" dirty="0"/>
              <a:t>Zajmować tylko wyznaczone stanowisko i nie opuszczać go bez sygnału prowadzącego (+/- 3 m wzdłuż linii myśliwych) – zajmując stanowisko potwierdzić ruchem ręki łączność z sąsiadami</a:t>
            </a:r>
          </a:p>
          <a:p>
            <a:pPr marL="0" lvl="0" indent="0">
              <a:buNone/>
            </a:pPr>
            <a:r>
              <a:rPr lang="pl-PL" dirty="0"/>
              <a:t>Określić „strefy bezpiecznego strzału” na stanowisku (punkty skrajne: drzewo, kamień, miedza, rów).</a:t>
            </a:r>
          </a:p>
          <a:p>
            <a:pPr marL="0" lvl="0" indent="0">
              <a:buNone/>
            </a:pPr>
            <a:r>
              <a:rPr lang="pl-PL" dirty="0"/>
              <a:t>Zakaz strzału wzdłuż linii myśliwych (pocisk kulowy lub skrajne śruty wiązki przechodzą lub w przedłużeniu przeszłyby w odległości mniejszej niż 10 m od stanowiska sąsiada) i do ptactwa będącego w locie pod niskim kątem mniejszym niż 60°</a:t>
            </a:r>
          </a:p>
          <a:p>
            <a:pPr marL="0" lvl="0" indent="0">
              <a:buNone/>
            </a:pPr>
            <a:r>
              <a:rPr lang="pl-PL" dirty="0"/>
              <a:t>Strzały tylko z pozycji stojącej (poza ambonami).</a:t>
            </a:r>
          </a:p>
          <a:p>
            <a:pPr marL="0" lvl="0" indent="0">
              <a:buNone/>
            </a:pPr>
            <a:r>
              <a:rPr lang="pl-PL" dirty="0"/>
              <a:t>Zakaz zajmowania stanowisk w zagłębieniach terenu.</a:t>
            </a:r>
          </a:p>
          <a:p>
            <a:pPr marL="0" lvl="0" indent="0">
              <a:buNone/>
            </a:pPr>
            <a:r>
              <a:rPr lang="pl-PL" dirty="0"/>
              <a:t>Obowiązkowe ubranie odblaskowe.</a:t>
            </a:r>
          </a:p>
          <a:p>
            <a:pPr marL="0" lvl="0" indent="0">
              <a:buNone/>
            </a:pPr>
            <a:r>
              <a:rPr lang="pl-PL" dirty="0"/>
              <a:t>Prowadzący kontroluje rozładowanie broni między pędzeniami.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7401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25FBA-F092-DC46-D282-4C0EA1CD2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9810-E770-2777-C073-59B376E2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POLOWANIA ZBIOROWE</a:t>
            </a:r>
            <a:br>
              <a:rPr lang="pl-PL" dirty="0"/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C2E4-5124-5447-8658-95D09B800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l-PL" dirty="0"/>
              <a:t>Strzał kulą do zwierzyny w miocie max 40 m (80 m z ambony).</a:t>
            </a:r>
          </a:p>
          <a:p>
            <a:pPr lvl="0"/>
            <a:r>
              <a:rPr lang="pl-PL" dirty="0"/>
              <a:t>Strzał kulą do zwierzyny poza miot max 100m</a:t>
            </a:r>
          </a:p>
          <a:p>
            <a:pPr lvl="0"/>
            <a:r>
              <a:rPr lang="pl-PL" dirty="0"/>
              <a:t>Strzał do zwierzyny płowej w miot tylko za zgodą prowadzącego polowanie i z zachowaniem szczególnych warunków bezpieczeństwa</a:t>
            </a:r>
          </a:p>
          <a:p>
            <a:pPr lvl="0"/>
            <a:r>
              <a:rPr lang="pl-PL" dirty="0"/>
              <a:t>Zakaz strzału w miot przy nagance bliżej niż 150 m w polu</a:t>
            </a:r>
          </a:p>
          <a:p>
            <a:pPr marL="0" lvl="0" indent="0">
              <a:buNone/>
            </a:pPr>
            <a:r>
              <a:rPr lang="pl-PL" dirty="0"/>
              <a:t> i 100 m w lesie.</a:t>
            </a:r>
          </a:p>
          <a:p>
            <a:pPr lvl="0"/>
            <a:r>
              <a:rPr lang="pl-PL" sz="4000" b="1" dirty="0">
                <a:solidFill>
                  <a:srgbClr val="FF0000"/>
                </a:solidFill>
              </a:rPr>
              <a:t>Strzał tylko po jednoznacznym rozpoznaniu celu i sprawdzeniu tła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224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8F2D-7845-3E17-4262-C0642706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POLOWANIE – WARUNKI I OPTYKA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B4324-BA94-92D3-C43E-AF7833C2E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pl-PL" dirty="0"/>
              <a:t>Dzień: Ryzyko obecności osób postronnych (grzybiarze, rowerzyści, biegacze).</a:t>
            </a:r>
          </a:p>
          <a:p>
            <a:pPr lvl="0"/>
            <a:r>
              <a:rPr lang="pl-PL" dirty="0"/>
              <a:t>Noc: Wymagana maksymalna ostrożność i znajomość terenu.</a:t>
            </a:r>
          </a:p>
          <a:p>
            <a:r>
              <a:rPr lang="pl-PL" dirty="0"/>
              <a:t>Sprzęt w nocy (zgodnie z rozporządzeniem):</a:t>
            </a:r>
          </a:p>
          <a:p>
            <a:pPr lvl="0"/>
            <a:r>
              <a:rPr lang="pl-PL" dirty="0"/>
              <a:t>Dopuszczone: lunety, noktowizja, termowizja.</a:t>
            </a:r>
          </a:p>
          <a:p>
            <a:pPr lvl="0"/>
            <a:r>
              <a:rPr lang="pl-PL" dirty="0"/>
              <a:t>Myśliwy musi mieć dodatkowo: lornetkę + latarkę.</a:t>
            </a:r>
          </a:p>
          <a:p>
            <a:pPr lvl="0"/>
            <a:r>
              <a:rPr lang="pl-PL" dirty="0"/>
              <a:t>Obowiązek rozpoznania celu przez lornetkę lub urządzenia obserwacyjne.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OPTYKA I STRZELECTWO</a:t>
            </a:r>
          </a:p>
          <a:p>
            <a:pPr lvl="0"/>
            <a:r>
              <a:rPr lang="pl-PL" dirty="0"/>
              <a:t>Dozwolone optyczne urządzenia celownicze (z podświetlanym znakiem).</a:t>
            </a:r>
          </a:p>
          <a:p>
            <a:pPr lvl="0"/>
            <a:r>
              <a:rPr lang="pl-PL" dirty="0"/>
              <a:t>Zakaz urządzeń elektronicznych przetwarzających obraz (wyjątek: noc na dziki i IAS).</a:t>
            </a:r>
          </a:p>
          <a:p>
            <a:pPr lvl="0"/>
            <a:r>
              <a:rPr lang="pl-PL" dirty="0"/>
              <a:t>Na polowaniach zbiorowych ograniczenie powiększenia lunet do 3x</a:t>
            </a:r>
          </a:p>
        </p:txBody>
      </p:sp>
    </p:spTree>
    <p:extLst>
      <p:ext uri="{BB962C8B-B14F-4D97-AF65-F5344CB8AC3E}">
        <p14:creationId xmlns:p14="http://schemas.microsoft.com/office/powerpoint/2010/main" val="199310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57A893-F80B-E1EE-7BC1-998E8ED6AD66}"/>
              </a:ext>
            </a:extLst>
          </p:cNvPr>
          <p:cNvSpPr txBox="1"/>
          <p:nvPr/>
        </p:nvSpPr>
        <p:spPr>
          <a:xfrm>
            <a:off x="770381" y="464558"/>
            <a:ext cx="111296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CO WIDZISZ? CZY ROZPOZNAJESZ CEL PRAWIDŁOWO?</a:t>
            </a:r>
          </a:p>
          <a:p>
            <a:r>
              <a:rPr lang="pl-PL" sz="3200" dirty="0"/>
              <a:t>ROZPOZNAJESZ CEL CZY WIDZISZ TYLKO ŚWIECĄCĄ PLAMĘ?</a:t>
            </a:r>
          </a:p>
        </p:txBody>
      </p:sp>
      <p:pic>
        <p:nvPicPr>
          <p:cNvPr id="1026" name="Picture 2" descr="Thermal Imaging Drones for Legal Hunting | Buyer's Guide | Autelpilot">
            <a:extLst>
              <a:ext uri="{FF2B5EF4-FFF2-40B4-BE49-F238E27FC236}">
                <a16:creationId xmlns:a16="http://schemas.microsoft.com/office/drawing/2014/main" id="{DA105515-7BAD-63D7-E6DE-F0D2657B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" y="1711777"/>
            <a:ext cx="4129630" cy="22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rmal &amp; Night Vision Hunting | Facebook">
            <a:extLst>
              <a:ext uri="{FF2B5EF4-FFF2-40B4-BE49-F238E27FC236}">
                <a16:creationId xmlns:a16="http://schemas.microsoft.com/office/drawing/2014/main" id="{A334F0E8-16AB-FD63-CA5A-BD72F98D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8" y="1515835"/>
            <a:ext cx="4216174" cy="22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184B3D-69EB-AC02-00D1-2FCF02964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67" y="4216021"/>
            <a:ext cx="4597636" cy="2387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31381-D84A-9FB2-467B-96A77C047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771" y="2218815"/>
            <a:ext cx="2353247" cy="35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6056B-2038-A60F-43F9-9DB64A273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3A472A-ECBC-2F9A-601C-6055D0F9F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367026"/>
            <a:ext cx="10905066" cy="40076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E25A13-C707-9287-9410-63C4592B26DB}"/>
              </a:ext>
            </a:extLst>
          </p:cNvPr>
          <p:cNvCxnSpPr>
            <a:cxnSpLocks/>
          </p:cNvCxnSpPr>
          <p:nvPr/>
        </p:nvCxnSpPr>
        <p:spPr>
          <a:xfrm flipH="1" flipV="1">
            <a:off x="643467" y="4771136"/>
            <a:ext cx="9652677" cy="322072"/>
          </a:xfrm>
          <a:prstGeom prst="line">
            <a:avLst/>
          </a:prstGeom>
          <a:ln w="635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188A7DF-5FF2-650D-62AB-63E32709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WYPADEK W NIEMCZECH – STRZAŁ Z AMBONY W KIERUNKU AMBONY</a:t>
            </a:r>
          </a:p>
        </p:txBody>
      </p:sp>
    </p:spTree>
    <p:extLst>
      <p:ext uri="{BB962C8B-B14F-4D97-AF65-F5344CB8AC3E}">
        <p14:creationId xmlns:p14="http://schemas.microsoft.com/office/powerpoint/2010/main" val="266122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BE8D-D60B-5683-0550-2349B926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Kultura bezpieczeństwa</a:t>
            </a:r>
          </a:p>
        </p:txBody>
      </p:sp>
      <p:pic>
        <p:nvPicPr>
          <p:cNvPr id="4" name="Content Placeholder 3" descr="Zdarzenia niepożądane w praktyce pielęgniarki i położnej. Ogólnopolska  Konferencja Naczelnej Rady Pielęgniarek i Położnych | NIPIP">
            <a:extLst>
              <a:ext uri="{FF2B5EF4-FFF2-40B4-BE49-F238E27FC236}">
                <a16:creationId xmlns:a16="http://schemas.microsoft.com/office/drawing/2014/main" id="{171D129E-5459-882A-E0FE-177777BC1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796" y="1825625"/>
            <a:ext cx="576640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47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E2236-95AF-B7F4-3D22-EE40F6A85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1BC64-C23A-3468-C020-F31D7658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400">
                <a:solidFill>
                  <a:srgbClr val="FFFFFF"/>
                </a:solidFill>
              </a:rPr>
              <a:t>Kultura bezpieczeństwa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870A31F-55D1-ECD5-9610-FE838107A4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447308" y="591344"/>
            <a:ext cx="6906491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Poważne wypadki </a:t>
            </a:r>
            <a:r>
              <a:rPr kumimoji="0" lang="pl-PL" altLang="pl-PL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nie są przypadkiem</a:t>
            </a:r>
            <a:r>
              <a:rPr kumimoji="0" lang="pl-PL" altLang="pl-PL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– wynikają z wcześniejszych zaniedbań.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Większość tragicznych wydarzeń poprzedzają </a:t>
            </a:r>
            <a:r>
              <a:rPr kumimoji="0" lang="pl-PL" altLang="pl-PL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dziesiątki sygnałów ostrzegawczych</a:t>
            </a:r>
            <a:r>
              <a:rPr kumimoji="0" lang="pl-PL" altLang="pl-PL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Reagowanie na drobne naruszenia zasad bezpieczeństwa zapobiega tragediom</a:t>
            </a:r>
            <a:r>
              <a:rPr kumimoji="0" lang="pl-PL" altLang="pl-PL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452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1D899D-075B-8BFE-893D-7DAA34DAC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BB4E9-A844-292C-5BB5-585C95D65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42C8A-DE92-F88B-DDC4-3092895B7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2" y="3091928"/>
            <a:ext cx="11016303" cy="2387600"/>
          </a:xfrm>
        </p:spPr>
        <p:txBody>
          <a:bodyPr>
            <a:normAutofit/>
          </a:bodyPr>
          <a:lstStyle/>
          <a:p>
            <a:pPr lvl="0" algn="l">
              <a:spcAft>
                <a:spcPts val="600"/>
              </a:spcAft>
            </a:pPr>
            <a:r>
              <a:rPr lang="pl-PL" sz="2400" dirty="0">
                <a:solidFill>
                  <a:schemeClr val="bg1"/>
                </a:solidFill>
              </a:rPr>
              <a:t>Polowanie to tradycja, odpowiedzialność i prawo.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Każdy myśliwy odpowiada za bezpieczeństwo swoje, kolegów i osób postronnych.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Fundamentem bezpieczeństwa jest przestrzeganie Prawa łowieckiego, regulaminów PZŁ oraz zdrowy rozsądek</a:t>
            </a:r>
            <a:br>
              <a:rPr lang="pl-PL" sz="2400" dirty="0">
                <a:solidFill>
                  <a:schemeClr val="bg1"/>
                </a:solidFill>
              </a:rPr>
            </a:br>
            <a:br>
              <a:rPr lang="pl-PL" sz="2100" dirty="0">
                <a:solidFill>
                  <a:schemeClr val="bg1"/>
                </a:solidFill>
              </a:rPr>
            </a:br>
            <a:endParaRPr lang="pl-PL" sz="2100" dirty="0">
              <a:solidFill>
                <a:schemeClr val="bg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F68CB-EB70-8CFF-3DD3-39BEB38A9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lvl="0" algn="l"/>
            <a:r>
              <a:rPr lang="pl-PL">
                <a:solidFill>
                  <a:schemeClr val="bg1"/>
                </a:solidFill>
              </a:rPr>
              <a:t>PODSTAWY</a:t>
            </a:r>
          </a:p>
        </p:txBody>
      </p:sp>
    </p:spTree>
    <p:extLst>
      <p:ext uri="{BB962C8B-B14F-4D97-AF65-F5344CB8AC3E}">
        <p14:creationId xmlns:p14="http://schemas.microsoft.com/office/powerpoint/2010/main" val="17647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33FAAD-5E0A-4FBB-9800-1DAEE5039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07449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aph of an object-related accident&#10;&#10;AI-generated content may be incorrect.">
            <a:extLst>
              <a:ext uri="{FF2B5EF4-FFF2-40B4-BE49-F238E27FC236}">
                <a16:creationId xmlns:a16="http://schemas.microsoft.com/office/drawing/2014/main" id="{97B58926-72F5-4380-E62A-690C833E9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483" y="655576"/>
            <a:ext cx="10849145" cy="55035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8276E914-D126-4153-AEBF-1B9B6361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4799" y="39376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B6BDD-54AA-96EE-979F-A0C76EC26CE7}"/>
              </a:ext>
            </a:extLst>
          </p:cNvPr>
          <p:cNvSpPr txBox="1"/>
          <p:nvPr/>
        </p:nvSpPr>
        <p:spPr>
          <a:xfrm>
            <a:off x="4619897" y="5572760"/>
            <a:ext cx="315250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Przyczyny wypadków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7E31D-E79A-EB8C-FA1F-4F6453305115}"/>
              </a:ext>
            </a:extLst>
          </p:cNvPr>
          <p:cNvSpPr txBox="1"/>
          <p:nvPr/>
        </p:nvSpPr>
        <p:spPr>
          <a:xfrm>
            <a:off x="2470887" y="4693349"/>
            <a:ext cx="1289456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Błędne </a:t>
            </a:r>
          </a:p>
          <a:p>
            <a:pPr algn="ctr"/>
            <a:r>
              <a:rPr lang="pl-PL" sz="1400" dirty="0">
                <a:solidFill>
                  <a:schemeClr val="bg1"/>
                </a:solidFill>
              </a:rPr>
              <a:t>rozpoznanie celu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F08DA-2946-D74C-72C8-D76EF5EEF6FD}"/>
              </a:ext>
            </a:extLst>
          </p:cNvPr>
          <p:cNvSpPr txBox="1"/>
          <p:nvPr/>
        </p:nvSpPr>
        <p:spPr>
          <a:xfrm>
            <a:off x="3760343" y="4693349"/>
            <a:ext cx="1289456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Nieostrożne obchodzenie się z bronią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E4FDD-D8A3-3D7A-ED2A-B4AD1122E40A}"/>
              </a:ext>
            </a:extLst>
          </p:cNvPr>
          <p:cNvSpPr txBox="1"/>
          <p:nvPr/>
        </p:nvSpPr>
        <p:spPr>
          <a:xfrm>
            <a:off x="4906692" y="4673479"/>
            <a:ext cx="1189308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Wejście ofiary na linię strzału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AC735-B7C3-1C40-DE12-D2AA522FB536}"/>
              </a:ext>
            </a:extLst>
          </p:cNvPr>
          <p:cNvSpPr txBox="1"/>
          <p:nvPr/>
        </p:nvSpPr>
        <p:spPr>
          <a:xfrm>
            <a:off x="5952893" y="4653609"/>
            <a:ext cx="1054082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Upadki</a:t>
            </a:r>
          </a:p>
          <a:p>
            <a:pPr algn="ctr"/>
            <a:endParaRPr lang="pl-PL" sz="1400" dirty="0">
              <a:solidFill>
                <a:schemeClr val="bg1"/>
              </a:solidFill>
            </a:endParaRPr>
          </a:p>
          <a:p>
            <a:pPr algn="ctr"/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F19B5-3945-F31C-2782-1D515CA20EDE}"/>
              </a:ext>
            </a:extLst>
          </p:cNvPr>
          <p:cNvSpPr txBox="1"/>
          <p:nvPr/>
        </p:nvSpPr>
        <p:spPr>
          <a:xfrm>
            <a:off x="7006975" y="4673479"/>
            <a:ext cx="1003491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Wypadki w pojazdach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7ADD5-368B-AFC4-F4E7-50E32A17EEBD}"/>
              </a:ext>
            </a:extLst>
          </p:cNvPr>
          <p:cNvSpPr txBox="1"/>
          <p:nvPr/>
        </p:nvSpPr>
        <p:spPr>
          <a:xfrm>
            <a:off x="8010466" y="4693349"/>
            <a:ext cx="1289456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Ładowanie i </a:t>
            </a:r>
            <a:r>
              <a:rPr lang="pl-PL" sz="1400" dirty="0" err="1">
                <a:solidFill>
                  <a:schemeClr val="bg1"/>
                </a:solidFill>
              </a:rPr>
              <a:t>rozładowyw</a:t>
            </a:r>
            <a:r>
              <a:rPr lang="pl-PL" sz="1400" dirty="0">
                <a:solidFill>
                  <a:schemeClr val="bg1"/>
                </a:solidFill>
              </a:rPr>
              <a:t>. broni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762BB2-A86E-DEB3-03BD-A81EAAF3E372}"/>
              </a:ext>
            </a:extLst>
          </p:cNvPr>
          <p:cNvSpPr txBox="1"/>
          <p:nvPr/>
        </p:nvSpPr>
        <p:spPr>
          <a:xfrm>
            <a:off x="9276007" y="4693349"/>
            <a:ext cx="1289455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Przewrócenie i upadek broni</a:t>
            </a:r>
          </a:p>
          <a:p>
            <a:pPr algn="ctr"/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6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n object&#10;&#10;AI-generated content may be incorrect.">
            <a:extLst>
              <a:ext uri="{FF2B5EF4-FFF2-40B4-BE49-F238E27FC236}">
                <a16:creationId xmlns:a16="http://schemas.microsoft.com/office/drawing/2014/main" id="{A147D246-0250-5EFA-2E5C-587931D5A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D878-D8DA-EB8F-9A57-8AF61E20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Typowe przyczyny wypadków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1445-FD38-D52D-E23F-B3B099E6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Nieostrożne obchodzenie się z bronią.</a:t>
            </a:r>
          </a:p>
          <a:p>
            <a:pPr lvl="0"/>
            <a:r>
              <a:rPr lang="pl-PL" b="1" dirty="0">
                <a:solidFill>
                  <a:srgbClr val="FF0000"/>
                </a:solidFill>
              </a:rPr>
              <a:t>Strzały do nierozpoznanych celów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Pośpiech i emocje („widzę to, co chcę widzieć”).</a:t>
            </a:r>
          </a:p>
          <a:p>
            <a:pPr lvl="0"/>
            <a:r>
              <a:rPr lang="pl-PL" dirty="0"/>
              <a:t>Nieuwaga – telefon na stanowisku, rozpraszacze.</a:t>
            </a:r>
          </a:p>
          <a:p>
            <a:pPr lvl="0"/>
            <a:r>
              <a:rPr lang="pl-PL" dirty="0"/>
              <a:t>Upadki z ambon, drabin, poślizgnięcia.</a:t>
            </a:r>
          </a:p>
          <a:p>
            <a:pPr lvl="0"/>
            <a:r>
              <a:rPr lang="pl-PL" dirty="0"/>
              <a:t>Brak komunikacji i koordynacji.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551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F5645-D5A2-7967-C868-0CD080A6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700" dirty="0">
                <a:solidFill>
                  <a:srgbClr val="FFFFFF"/>
                </a:solidFill>
              </a:rPr>
              <a:t>podsumowanie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C29A0-F323-53BF-8801-BCD09F10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lvl="0"/>
            <a:r>
              <a:rPr lang="pl-PL" sz="2200" dirty="0"/>
              <a:t>Bezpieczeństwo to nadrzędna zasada w łowiectwie.</a:t>
            </a:r>
          </a:p>
          <a:p>
            <a:pPr lvl="0"/>
            <a:r>
              <a:rPr lang="pl-PL" sz="2200" dirty="0"/>
              <a:t>Każdy myśliwy odpowiada za każdy oddany strzał.</a:t>
            </a:r>
          </a:p>
          <a:p>
            <a:pPr lvl="0"/>
            <a:r>
              <a:rPr lang="pl-PL" sz="2200" dirty="0"/>
              <a:t>Polowanie wymaga dyscypliny, kontroli i współpracy.</a:t>
            </a:r>
          </a:p>
          <a:p>
            <a:pPr marL="0" lvl="0" indent="0">
              <a:buNone/>
            </a:pPr>
            <a:endParaRPr lang="pl-PL" sz="2200" dirty="0"/>
          </a:p>
          <a:p>
            <a:pPr marL="0" lvl="0" indent="0">
              <a:buNone/>
            </a:pPr>
            <a:r>
              <a:rPr lang="pl-PL" sz="2200" b="1" dirty="0"/>
              <a:t>BLOS</a:t>
            </a:r>
          </a:p>
          <a:p>
            <a:pPr marL="0" lvl="0" indent="0">
              <a:buNone/>
            </a:pPr>
            <a:r>
              <a:rPr lang="pl-PL" sz="2200" b="1" dirty="0"/>
              <a:t>Broń</a:t>
            </a:r>
            <a:r>
              <a:rPr lang="pl-PL" sz="2200" dirty="0"/>
              <a:t> traktujemy zawsze </a:t>
            </a:r>
            <a:r>
              <a:rPr lang="pl-PL" sz="2200" b="1" dirty="0"/>
              <a:t>jako załadowaną</a:t>
            </a:r>
            <a:r>
              <a:rPr lang="pl-PL" sz="2200" dirty="0"/>
              <a:t>.</a:t>
            </a:r>
            <a:br>
              <a:rPr lang="pl-PL" sz="2200" dirty="0"/>
            </a:br>
            <a:r>
              <a:rPr lang="pl-PL" sz="2200" b="1" dirty="0"/>
              <a:t>Lufa</a:t>
            </a:r>
            <a:r>
              <a:rPr lang="pl-PL" sz="2200" dirty="0"/>
              <a:t> skierowana zawsze </a:t>
            </a:r>
            <a:r>
              <a:rPr lang="pl-PL" sz="2200" b="1" dirty="0"/>
              <a:t>w bezpiecznym kierunku</a:t>
            </a:r>
            <a:r>
              <a:rPr lang="pl-PL" sz="2200" dirty="0"/>
              <a:t>.</a:t>
            </a:r>
            <a:br>
              <a:rPr lang="pl-PL" sz="2200" dirty="0"/>
            </a:br>
            <a:r>
              <a:rPr lang="pl-PL" sz="2200" b="1" dirty="0"/>
              <a:t>Otoczenie</a:t>
            </a:r>
            <a:r>
              <a:rPr lang="pl-PL" sz="2200" dirty="0"/>
              <a:t> - strzał tylko </a:t>
            </a:r>
            <a:r>
              <a:rPr lang="pl-PL" sz="2200" b="1" dirty="0"/>
              <a:t>do rozpoznanego celu </a:t>
            </a:r>
            <a:r>
              <a:rPr lang="pl-PL" sz="2200" dirty="0"/>
              <a:t>i przy bezpiecznym tle (</a:t>
            </a:r>
            <a:r>
              <a:rPr lang="pl-PL" sz="2200" b="1" dirty="0"/>
              <a:t>kulochwyt, bezpieczeństwo innych osób</a:t>
            </a:r>
            <a:r>
              <a:rPr lang="pl-PL" sz="2200" dirty="0"/>
              <a:t>). </a:t>
            </a:r>
          </a:p>
          <a:p>
            <a:pPr marL="0" lvl="0" indent="0">
              <a:buNone/>
            </a:pPr>
            <a:r>
              <a:rPr lang="pl-PL" sz="2200" b="1" dirty="0"/>
              <a:t>Spust - palec poza spustem </a:t>
            </a:r>
            <a:r>
              <a:rPr lang="pl-PL" sz="2200" dirty="0"/>
              <a:t>do momentu oddania strzału.</a:t>
            </a:r>
            <a:br>
              <a:rPr lang="pl-PL" sz="2200" dirty="0"/>
            </a:br>
            <a:br>
              <a:rPr lang="pl-PL" sz="2200" dirty="0"/>
            </a:br>
            <a:r>
              <a:rPr lang="pl-PL" sz="2200" dirty="0"/>
              <a:t>Zawsze zachowujemy zimną głowę – decyzja o strzale musi być świadoma.</a:t>
            </a:r>
            <a:br>
              <a:rPr lang="pl-PL" sz="2200" dirty="0"/>
            </a:br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709183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5138-1D3F-3A55-967B-5F608C01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1D021-2453-81A9-9B37-88621C73D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02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E15FF-78E9-72C8-D79B-56AD9884B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F93AC3-5E00-DCB0-AA77-335F61E4C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0E263-75DC-C9BF-2C47-E0AD5519F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B2D33B3-B5B8-D39A-4DDC-DD47229D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202A9-BDEF-473D-C7CA-DD748E669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2" y="3091928"/>
            <a:ext cx="11369632" cy="2387600"/>
          </a:xfrm>
        </p:spPr>
        <p:txBody>
          <a:bodyPr>
            <a:noAutofit/>
          </a:bodyPr>
          <a:lstStyle/>
          <a:p>
            <a:pPr lvl="0" algn="l"/>
            <a:r>
              <a:rPr lang="pl-PL" sz="3200" b="1" dirty="0">
                <a:solidFill>
                  <a:schemeClr val="bg1"/>
                </a:solidFill>
              </a:rPr>
              <a:t>BLOS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BROŃ</a:t>
            </a:r>
            <a:r>
              <a:rPr lang="pl-PL" sz="2400" dirty="0">
                <a:solidFill>
                  <a:schemeClr val="bg1"/>
                </a:solidFill>
              </a:rPr>
              <a:t> traktujemy zawsze </a:t>
            </a:r>
            <a:r>
              <a:rPr lang="pl-PL" sz="2400" b="1" dirty="0">
                <a:solidFill>
                  <a:schemeClr val="bg1"/>
                </a:solidFill>
              </a:rPr>
              <a:t>jako załadowaną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LUFA</a:t>
            </a:r>
            <a:r>
              <a:rPr lang="pl-PL" sz="2400" dirty="0">
                <a:solidFill>
                  <a:schemeClr val="bg1"/>
                </a:solidFill>
              </a:rPr>
              <a:t> skierowana zawsze </a:t>
            </a:r>
            <a:r>
              <a:rPr lang="pl-PL" sz="2400" b="1" dirty="0">
                <a:solidFill>
                  <a:schemeClr val="bg1"/>
                </a:solidFill>
              </a:rPr>
              <a:t>w bezpiecznym kierunku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OTOCZENIE</a:t>
            </a:r>
            <a:r>
              <a:rPr lang="pl-PL" sz="2400" dirty="0">
                <a:solidFill>
                  <a:schemeClr val="bg1"/>
                </a:solidFill>
              </a:rPr>
              <a:t> - strzał tylko </a:t>
            </a:r>
            <a:r>
              <a:rPr lang="pl-PL" sz="2400" b="1" dirty="0">
                <a:solidFill>
                  <a:schemeClr val="bg1"/>
                </a:solidFill>
              </a:rPr>
              <a:t>do rozpoznanego celu </a:t>
            </a:r>
            <a:r>
              <a:rPr lang="pl-PL" sz="2400" dirty="0">
                <a:solidFill>
                  <a:schemeClr val="bg1"/>
                </a:solidFill>
              </a:rPr>
              <a:t>i przy bezpiecznym tle (</a:t>
            </a:r>
            <a:r>
              <a:rPr lang="pl-PL" sz="2400" b="1" dirty="0">
                <a:solidFill>
                  <a:schemeClr val="bg1"/>
                </a:solidFill>
              </a:rPr>
              <a:t>kulochwyt, bezpieczeństwo innych osób</a:t>
            </a:r>
            <a:r>
              <a:rPr lang="pl-PL" sz="2400" dirty="0">
                <a:solidFill>
                  <a:schemeClr val="bg1"/>
                </a:solidFill>
              </a:rPr>
              <a:t>).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SPUST - palec poza spustem </a:t>
            </a:r>
            <a:r>
              <a:rPr lang="pl-PL" sz="2400" dirty="0">
                <a:solidFill>
                  <a:schemeClr val="bg1"/>
                </a:solidFill>
              </a:rPr>
              <a:t>do momentu oddania strzału.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Lepiej nie oddać strzału, niż spowodować zagrożenie.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105089-C96A-2D78-259B-2479AA97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69550-5735-E48E-28CC-0454EF1A8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lvl="0" algn="l"/>
            <a:r>
              <a:rPr lang="pl-PL" dirty="0">
                <a:solidFill>
                  <a:schemeClr val="bg1"/>
                </a:solidFill>
              </a:rPr>
              <a:t>KARDYNALNE ZASADY</a:t>
            </a:r>
          </a:p>
        </p:txBody>
      </p:sp>
    </p:spTree>
    <p:extLst>
      <p:ext uri="{BB962C8B-B14F-4D97-AF65-F5344CB8AC3E}">
        <p14:creationId xmlns:p14="http://schemas.microsoft.com/office/powerpoint/2010/main" val="30861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DDE50-8796-DA20-74C1-A03B70D83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pl-PL" sz="5200" dirty="0"/>
              <a:t>AMBONY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8C397-6B29-2816-52D6-D1FF40864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>
            <a:normAutofit/>
          </a:bodyPr>
          <a:lstStyle/>
          <a:p>
            <a:pPr algn="l"/>
            <a:endParaRPr lang="pl-PL" dirty="0"/>
          </a:p>
        </p:txBody>
      </p:sp>
      <p:pic>
        <p:nvPicPr>
          <p:cNvPr id="5" name="Picture 4" descr="A ladder in the woods&#10;&#10;AI-generated content may be incorrect.">
            <a:extLst>
              <a:ext uri="{FF2B5EF4-FFF2-40B4-BE49-F238E27FC236}">
                <a16:creationId xmlns:a16="http://schemas.microsoft.com/office/drawing/2014/main" id="{D64F621A-E292-2444-E576-531F23776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-426243" y="426244"/>
            <a:ext cx="6858000" cy="60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9FD94-F655-8F23-74A7-117C3F28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BEZPIECZEŃSTWO UŻYTKOWANIA  BRONI </a:t>
            </a:r>
            <a:br>
              <a:rPr lang="pl-PL" dirty="0"/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27F0-E724-3F66-05E9-38FB3C7AD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b="1" dirty="0"/>
              <a:t>Ładowanie i rozładowanie</a:t>
            </a:r>
          </a:p>
          <a:p>
            <a:pPr lvl="0"/>
            <a:r>
              <a:rPr lang="pl-PL" dirty="0"/>
              <a:t>Sprawdzenie drożności luf przed każdym załadowaniem.</a:t>
            </a:r>
          </a:p>
          <a:p>
            <a:pPr lvl="0"/>
            <a:r>
              <a:rPr lang="pl-PL" dirty="0"/>
              <a:t>Ładowanie i rozładowanie tylko przy lufach w bezpiecznym kierunku.</a:t>
            </a:r>
          </a:p>
          <a:p>
            <a:pPr lvl="0"/>
            <a:r>
              <a:rPr lang="pl-PL" dirty="0"/>
              <a:t>Broń odkładana musi być rozładowana, zabezpieczona i w zasięgu wzroku.</a:t>
            </a:r>
          </a:p>
          <a:p>
            <a:pPr marL="0" indent="0">
              <a:buNone/>
            </a:pPr>
            <a:r>
              <a:rPr lang="pl-PL" b="1" dirty="0"/>
              <a:t>Transport broni</a:t>
            </a:r>
          </a:p>
          <a:p>
            <a:pPr lvl="0"/>
            <a:r>
              <a:rPr lang="pl-PL" dirty="0"/>
              <a:t>W terenie zabudowanym lub bez upoważnienia do polowania – broń rozładowana w futerale.</a:t>
            </a:r>
          </a:p>
          <a:p>
            <a:pPr lvl="0"/>
            <a:r>
              <a:rPr lang="pl-PL" dirty="0"/>
              <a:t>W obwodzie, w którym myśliwy poluje – broń rozładowana (futerał nieobowiązkowy).</a:t>
            </a:r>
          </a:p>
          <a:p>
            <a:pPr lvl="0"/>
            <a:r>
              <a:rPr lang="pl-PL" dirty="0"/>
              <a:t>W pojeździe – broń rozładowana.</a:t>
            </a:r>
          </a:p>
          <a:p>
            <a:pPr lvl="0"/>
            <a:r>
              <a:rPr lang="pl-PL" dirty="0"/>
              <a:t>Zabronione strzelanie z pojazdów i łodzi z pracującym silnikiem.</a:t>
            </a:r>
          </a:p>
          <a:p>
            <a:pPr marL="0" indent="0">
              <a:buNone/>
            </a:pPr>
            <a:r>
              <a:rPr lang="pl-PL" b="1" dirty="0"/>
              <a:t>Bezpieczeństwo mechaniczne</a:t>
            </a:r>
          </a:p>
          <a:p>
            <a:pPr lvl="0"/>
            <a:r>
              <a:rPr lang="pl-PL" dirty="0"/>
              <a:t>Broń sprawna technicznie i przystrzelona przynajmniej raz w roku.</a:t>
            </a:r>
          </a:p>
          <a:p>
            <a:pPr lvl="0"/>
            <a:r>
              <a:rPr lang="pl-PL" dirty="0"/>
              <a:t>Usunięcie nabojów z komór nabojowych przy przeszkodach terenowych (rowy, płoty, ambona).</a:t>
            </a:r>
          </a:p>
          <a:p>
            <a:pPr lvl="0"/>
            <a:r>
              <a:rPr lang="pl-PL" dirty="0"/>
              <a:t>Broń zabezpieczona w trudnym terenie (śnieg, błoto, pochyłości, zarośla).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109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63D1-7F96-1714-9634-B39A5EB5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endParaRPr lang="pl-PL" sz="3200"/>
          </a:p>
        </p:txBody>
      </p:sp>
      <p:pic>
        <p:nvPicPr>
          <p:cNvPr id="5" name="Content Placeholder 4" descr="A hand holding an object&#10;&#10;AI-generated content may be incorrect.">
            <a:extLst>
              <a:ext uri="{FF2B5EF4-FFF2-40B4-BE49-F238E27FC236}">
                <a16:creationId xmlns:a16="http://schemas.microsoft.com/office/drawing/2014/main" id="{B58EB38E-DCBB-8E7C-0BE3-541CC45A8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23BA52-B8C8-58D6-C4DF-F3E3952DD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9792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BC31E-5841-509A-D75F-678353A04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ACE42-8E5D-E786-205D-96EB4D7D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pl-PL" sz="4200">
                <a:solidFill>
                  <a:srgbClr val="FFFFFF"/>
                </a:solidFill>
              </a:rPr>
              <a:t>STRZELANIE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5C0673-E92C-856C-403D-EB5F8991C7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757566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A1BED8-08E2-AAAB-2421-3AE2C216D5D3}"/>
              </a:ext>
            </a:extLst>
          </p:cNvPr>
          <p:cNvSpPr txBox="1"/>
          <p:nvPr/>
        </p:nvSpPr>
        <p:spPr>
          <a:xfrm>
            <a:off x="98484" y="5742432"/>
            <a:ext cx="502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Pamiętaj o dodatkowych obostrzeniach obowiązujących podczas polowań zbiorowych! </a:t>
            </a:r>
          </a:p>
        </p:txBody>
      </p:sp>
    </p:spTree>
    <p:extLst>
      <p:ext uri="{BB962C8B-B14F-4D97-AF65-F5344CB8AC3E}">
        <p14:creationId xmlns:p14="http://schemas.microsoft.com/office/powerpoint/2010/main" val="404333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A5E9-E925-FB8F-E9DE-975A890A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POLOWANIA INDYWIDUALNE</a:t>
            </a:r>
            <a:br>
              <a:rPr lang="pl-PL" dirty="0"/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6A6F-32C1-1507-DA81-02D7AA6FA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Znajomość terenu obowiązkowa.</a:t>
            </a:r>
          </a:p>
          <a:p>
            <a:pPr marL="0" indent="0">
              <a:buNone/>
            </a:pPr>
            <a:r>
              <a:rPr lang="pl-PL" dirty="0"/>
              <a:t>Strzał tylko przy pełnej identyfikacji celu.</a:t>
            </a:r>
          </a:p>
          <a:p>
            <a:pPr marL="0" lvl="0" indent="0">
              <a:buNone/>
            </a:pPr>
            <a:r>
              <a:rPr lang="pl-PL" dirty="0"/>
              <a:t>Ostrożność przy dochodzeniu postrzałka – uwaga na psy myśliwskie i niebezpieczną zwierzynę.</a:t>
            </a:r>
          </a:p>
          <a:p>
            <a:pPr marL="0" lvl="0" indent="0">
              <a:buNone/>
            </a:pPr>
            <a:r>
              <a:rPr lang="pl-PL" dirty="0"/>
              <a:t>„Najpierw dokładne rozpoznanie, czas na zastanowienie się i podjęcie odpowiedzialnej decyzji – na końcu ewentualnie strzał”.</a:t>
            </a:r>
          </a:p>
          <a:p>
            <a:pPr marL="0" lvl="0" indent="0">
              <a:buNone/>
            </a:pPr>
            <a:r>
              <a:rPr lang="pl-PL" dirty="0"/>
              <a:t>W razie wątpliwości rozpoznać teren i cel dodatkowymi metodami: światło, kontakt telefoniczny z sąsiadem w rewirze.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001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aerial view of a farm&#10;&#10;AI-generated content may be incorrect.">
            <a:extLst>
              <a:ext uri="{FF2B5EF4-FFF2-40B4-BE49-F238E27FC236}">
                <a16:creationId xmlns:a16="http://schemas.microsoft.com/office/drawing/2014/main" id="{86B1E580-2821-7B99-C3DB-D2C4B76BB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3" r="748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8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941</Words>
  <Application>Microsoft Office PowerPoint</Application>
  <PresentationFormat>Widescreen</PresentationFormat>
  <Paragraphs>101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BEZPIECZEŃSTWO NA POLOWANIU</vt:lpstr>
      <vt:lpstr>Polowanie to tradycja, odpowiedzialność i prawo. Każdy myśliwy odpowiada za bezpieczeństwo swoje, kolegów i osób postronnych. Fundamentem bezpieczeństwa jest przestrzeganie Prawa łowieckiego, regulaminów PZŁ oraz zdrowy rozsądek  </vt:lpstr>
      <vt:lpstr>BLOS BROŃ traktujemy zawsze jako załadowaną. LUFA skierowana zawsze w bezpiecznym kierunku. OTOCZENIE - strzał tylko do rozpoznanego celu i przy bezpiecznym tle (kulochwyt, bezpieczeństwo innych osób).  SPUST - palec poza spustem do momentu oddania strzału. Lepiej nie oddać strzału, niż spowodować zagrożenie.</vt:lpstr>
      <vt:lpstr>AMBONY</vt:lpstr>
      <vt:lpstr>BEZPIECZEŃSTWO UŻYTKOWANIA  BRONI  </vt:lpstr>
      <vt:lpstr>PowerPoint Presentation</vt:lpstr>
      <vt:lpstr>STRZELANIE</vt:lpstr>
      <vt:lpstr>POLOWANIA INDYWIDUALNE </vt:lpstr>
      <vt:lpstr>PowerPoint Presentation</vt:lpstr>
      <vt:lpstr>PowerPoint Presentation</vt:lpstr>
      <vt:lpstr>PowerPoint Presentation</vt:lpstr>
      <vt:lpstr>PowerPoint Presentation</vt:lpstr>
      <vt:lpstr>POLOWANIA ZBIOROWE </vt:lpstr>
      <vt:lpstr>POLOWANIA ZBIOROWE </vt:lpstr>
      <vt:lpstr>POLOWANIE – WARUNKI I OPTYKA</vt:lpstr>
      <vt:lpstr>PowerPoint Presentation</vt:lpstr>
      <vt:lpstr>WYPADEK W NIEMCZECH – STRZAŁ Z AMBONY W KIERUNKU AMBONY</vt:lpstr>
      <vt:lpstr>Kultura bezpieczeństwa</vt:lpstr>
      <vt:lpstr>Kultura bezpieczeństwa</vt:lpstr>
      <vt:lpstr>PowerPoint Presentation</vt:lpstr>
      <vt:lpstr>PowerPoint Presentation</vt:lpstr>
      <vt:lpstr>Typowe przyczyny wypadków</vt:lpstr>
      <vt:lpstr>podsumowanie</vt:lpstr>
      <vt:lpstr>PowerPoint Presentation</vt:lpstr>
    </vt:vector>
  </TitlesOfParts>
  <Company>KONGSBERG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Szymon Hatłas</dc:creator>
  <cp:lastModifiedBy>Szymon Hatłas</cp:lastModifiedBy>
  <cp:revision>15</cp:revision>
  <dcterms:created xsi:type="dcterms:W3CDTF">2025-10-12T19:40:40Z</dcterms:created>
  <dcterms:modified xsi:type="dcterms:W3CDTF">2025-11-18T13:16:02Z</dcterms:modified>
</cp:coreProperties>
</file>